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258" r:id="rId3"/>
    <p:sldId id="257" r:id="rId4"/>
    <p:sldId id="329" r:id="rId5"/>
    <p:sldId id="315" r:id="rId6"/>
    <p:sldId id="328" r:id="rId7"/>
    <p:sldId id="332" r:id="rId8"/>
    <p:sldId id="311" r:id="rId9"/>
    <p:sldId id="313" r:id="rId10"/>
    <p:sldId id="316" r:id="rId11"/>
    <p:sldId id="312" r:id="rId12"/>
    <p:sldId id="330" r:id="rId13"/>
    <p:sldId id="317" r:id="rId14"/>
    <p:sldId id="319" r:id="rId15"/>
    <p:sldId id="320" r:id="rId16"/>
    <p:sldId id="321" r:id="rId17"/>
    <p:sldId id="291" r:id="rId18"/>
    <p:sldId id="322" r:id="rId19"/>
    <p:sldId id="323" r:id="rId20"/>
    <p:sldId id="324" r:id="rId21"/>
    <p:sldId id="263" r:id="rId22"/>
    <p:sldId id="325" r:id="rId23"/>
    <p:sldId id="326" r:id="rId24"/>
    <p:sldId id="267" r:id="rId25"/>
    <p:sldId id="266" r:id="rId26"/>
    <p:sldId id="268" r:id="rId27"/>
    <p:sldId id="269" r:id="rId28"/>
    <p:sldId id="286" r:id="rId29"/>
    <p:sldId id="327" r:id="rId30"/>
    <p:sldId id="265" r:id="rId31"/>
    <p:sldId id="309" r:id="rId32"/>
    <p:sldId id="270" r:id="rId33"/>
    <p:sldId id="272" r:id="rId34"/>
    <p:sldId id="273" r:id="rId35"/>
    <p:sldId id="274" r:id="rId36"/>
    <p:sldId id="276" r:id="rId37"/>
    <p:sldId id="275" r:id="rId38"/>
    <p:sldId id="278" r:id="rId39"/>
    <p:sldId id="294" r:id="rId40"/>
    <p:sldId id="295" r:id="rId41"/>
    <p:sldId id="296" r:id="rId42"/>
    <p:sldId id="281" r:id="rId43"/>
    <p:sldId id="297" r:id="rId44"/>
    <p:sldId id="298" r:id="rId45"/>
    <p:sldId id="279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282" r:id="rId57"/>
    <p:sldId id="331" r:id="rId58"/>
    <p:sldId id="285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47"/>
    <p:restoredTop sz="94568"/>
  </p:normalViewPr>
  <p:slideViewPr>
    <p:cSldViewPr snapToGrid="0" snapToObjects="1">
      <p:cViewPr varScale="1">
        <p:scale>
          <a:sx n="106" d="100"/>
          <a:sy n="106" d="100"/>
        </p:scale>
        <p:origin x="192" y="7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D1767-5D2B-3D44-AD25-F20FD82358ED}" type="datetimeFigureOut">
              <a:rPr lang="en-US" smtClean="0"/>
              <a:t>1/30/18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A2EB2-0090-174C-A81D-C1F739B70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77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A2EB2-0090-174C-A81D-C1F739B700D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69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27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11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04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675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27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24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44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94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26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63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29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BFC7F-127C-9A47-BA20-D8F69BD63ABE}" type="datetimeFigureOut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19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428" y="2745796"/>
            <a:ext cx="3257549" cy="32575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Week 1: </a:t>
            </a:r>
            <a:r>
              <a:rPr lang="en-US" sz="3600" dirty="0" err="1"/>
              <a:t>Git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</p:spTree>
    <p:extLst>
      <p:ext uri="{BB962C8B-B14F-4D97-AF65-F5344CB8AC3E}">
        <p14:creationId xmlns:p14="http://schemas.microsoft.com/office/powerpoint/2010/main" val="2356795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DevOps</a:t>
            </a:r>
            <a:r>
              <a:rPr lang="en-US" dirty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05" y="1417638"/>
            <a:ext cx="7546611" cy="52636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9589995">
            <a:off x="237740" y="1475865"/>
            <a:ext cx="2276159" cy="954107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The evolution</a:t>
            </a:r>
            <a:br>
              <a:rPr lang="en-US" sz="2800" dirty="0"/>
            </a:br>
            <a:r>
              <a:rPr lang="en-US" sz="2800" dirty="0"/>
              <a:t>of technology.</a:t>
            </a:r>
          </a:p>
        </p:txBody>
      </p:sp>
    </p:spTree>
    <p:extLst>
      <p:ext uri="{BB962C8B-B14F-4D97-AF65-F5344CB8AC3E}">
        <p14:creationId xmlns:p14="http://schemas.microsoft.com/office/powerpoint/2010/main" val="2028990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DevOps</a:t>
            </a:r>
            <a:r>
              <a:rPr lang="en-US" dirty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4473"/>
          <a:stretch/>
        </p:blipFill>
        <p:spPr>
          <a:xfrm>
            <a:off x="778074" y="2726876"/>
            <a:ext cx="7620000" cy="37581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8074" y="1599660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collaborative effort to improve the </a:t>
            </a:r>
            <a:r>
              <a:rPr lang="en-US" sz="2800" b="1" dirty="0"/>
              <a:t>quality</a:t>
            </a:r>
            <a:r>
              <a:rPr lang="en-US" sz="2800" dirty="0"/>
              <a:t> and </a:t>
            </a:r>
            <a:r>
              <a:rPr lang="en-US" sz="2800" b="1" dirty="0"/>
              <a:t>velocity</a:t>
            </a:r>
            <a:r>
              <a:rPr lang="en-US" sz="2800" dirty="0"/>
              <a:t> of the service lifecycle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5669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Velocity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we mean by service velocity?</a:t>
            </a:r>
          </a:p>
          <a:p>
            <a:endParaRPr lang="en-US" dirty="0"/>
          </a:p>
          <a:p>
            <a:r>
              <a:rPr lang="en-US" dirty="0"/>
              <a:t>Amazon deploys code to production at least every </a:t>
            </a:r>
            <a:r>
              <a:rPr lang="en-US" b="1" dirty="0"/>
              <a:t>11.6</a:t>
            </a:r>
            <a:r>
              <a:rPr lang="en-US" dirty="0"/>
              <a:t> seconds (and this was back in 2011!)</a:t>
            </a:r>
          </a:p>
          <a:p>
            <a:endParaRPr lang="en-US" dirty="0"/>
          </a:p>
          <a:p>
            <a:r>
              <a:rPr lang="en-US" dirty="0"/>
              <a:t>Netflix deploys new software releases </a:t>
            </a:r>
            <a:r>
              <a:rPr lang="en-US" b="1" dirty="0"/>
              <a:t>thousands</a:t>
            </a:r>
            <a:r>
              <a:rPr lang="en-US" dirty="0"/>
              <a:t> of times a day. </a:t>
            </a:r>
          </a:p>
        </p:txBody>
      </p:sp>
    </p:spTree>
    <p:extLst>
      <p:ext uri="{BB962C8B-B14F-4D97-AF65-F5344CB8AC3E}">
        <p14:creationId xmlns:p14="http://schemas.microsoft.com/office/powerpoint/2010/main" val="151343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</a:t>
            </a:r>
            <a:r>
              <a:rPr lang="en-US" dirty="0" err="1"/>
              <a:t>DevOps</a:t>
            </a:r>
            <a:r>
              <a:rPr lang="en-US" dirty="0"/>
              <a:t> matter?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2016 State of DevOps Report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Survey of over 25,000 technology professionals over 5 years.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An attempt to quantitatively understand how technical and cultural practices associated with DevOps affect IT performance.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Categorized IT organizations as High, Medium or Low performers.</a:t>
            </a:r>
          </a:p>
        </p:txBody>
      </p:sp>
    </p:spTree>
    <p:extLst>
      <p:ext uri="{BB962C8B-B14F-4D97-AF65-F5344CB8AC3E}">
        <p14:creationId xmlns:p14="http://schemas.microsoft.com/office/powerpoint/2010/main" val="1349359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100"/>
            <a:ext cx="9144000" cy="576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42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110" y="262406"/>
            <a:ext cx="4974454" cy="65955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38186" y="6446078"/>
            <a:ext cx="2505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i="1" dirty="0"/>
              <a:t>2016 State of </a:t>
            </a:r>
            <a:r>
              <a:rPr lang="en-US" sz="1200" i="1" dirty="0" err="1"/>
              <a:t>DevOps</a:t>
            </a:r>
            <a:r>
              <a:rPr lang="en-US" sz="1200" i="1" dirty="0"/>
              <a:t> Report</a:t>
            </a:r>
          </a:p>
        </p:txBody>
      </p:sp>
    </p:spTree>
    <p:extLst>
      <p:ext uri="{BB962C8B-B14F-4D97-AF65-F5344CB8AC3E}">
        <p14:creationId xmlns:p14="http://schemas.microsoft.com/office/powerpoint/2010/main" val="661889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279" y="729417"/>
            <a:ext cx="7018634" cy="51746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38186" y="6446078"/>
            <a:ext cx="2505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i="1" dirty="0"/>
              <a:t>2016 State of </a:t>
            </a:r>
            <a:r>
              <a:rPr lang="en-US" sz="1200" i="1" dirty="0" err="1"/>
              <a:t>DevOps</a:t>
            </a:r>
            <a:r>
              <a:rPr lang="en-US" sz="1200" i="1" dirty="0"/>
              <a:t> Report</a:t>
            </a:r>
          </a:p>
        </p:txBody>
      </p:sp>
    </p:spTree>
    <p:extLst>
      <p:ext uri="{BB962C8B-B14F-4D97-AF65-F5344CB8AC3E}">
        <p14:creationId xmlns:p14="http://schemas.microsoft.com/office/powerpoint/2010/main" val="413098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 we mean by “infrastructure”?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IT infrastructure provides all the necessary compute, storage, networking and software components necessary to deliver a service.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094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02170"/>
            <a:ext cx="9144000" cy="544171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Traditional IT</a:t>
            </a:r>
          </a:p>
        </p:txBody>
      </p:sp>
    </p:spTree>
    <p:extLst>
      <p:ext uri="{BB962C8B-B14F-4D97-AF65-F5344CB8AC3E}">
        <p14:creationId xmlns:p14="http://schemas.microsoft.com/office/powerpoint/2010/main" val="1675315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0539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Hand-built infrastructure based on physical hardware and guided by experience.</a:t>
            </a:r>
          </a:p>
          <a:p>
            <a:endParaRPr lang="en-US" dirty="0"/>
          </a:p>
          <a:p>
            <a:r>
              <a:rPr lang="en-US" dirty="0"/>
              <a:t>Every infrastructure component is unique and special.</a:t>
            </a:r>
          </a:p>
          <a:p>
            <a:pPr lvl="1"/>
            <a:r>
              <a:rPr lang="en-US" dirty="0"/>
              <a:t>Built at different times with slightly different processes.</a:t>
            </a:r>
          </a:p>
          <a:p>
            <a:pPr lvl="1"/>
            <a:r>
              <a:rPr lang="en-US" dirty="0"/>
              <a:t>Built by different people with different levels of experience.</a:t>
            </a:r>
          </a:p>
          <a:p>
            <a:pPr lvl="1"/>
            <a:r>
              <a:rPr lang="en-US" dirty="0"/>
              <a:t>“Just make it work.”</a:t>
            </a:r>
          </a:p>
          <a:p>
            <a:pPr lvl="1"/>
            <a:endParaRPr lang="en-US" dirty="0"/>
          </a:p>
          <a:p>
            <a:r>
              <a:rPr lang="en-US" dirty="0"/>
              <a:t>Infrastructure is rarely replaced and is fanatically supported throughout its lifecycle.</a:t>
            </a:r>
          </a:p>
          <a:p>
            <a:endParaRPr lang="en-US" dirty="0"/>
          </a:p>
          <a:p>
            <a:r>
              <a:rPr lang="en-US" dirty="0"/>
              <a:t>Infrastructure changes are carefully controlled by a Change Advisory Board (CAB). </a:t>
            </a:r>
          </a:p>
        </p:txBody>
      </p:sp>
    </p:spTree>
    <p:extLst>
      <p:ext uri="{BB962C8B-B14F-4D97-AF65-F5344CB8AC3E}">
        <p14:creationId xmlns:p14="http://schemas.microsoft.com/office/powerpoint/2010/main" val="1370218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Introduction to the course</a:t>
            </a:r>
          </a:p>
          <a:p>
            <a:endParaRPr lang="en-US" dirty="0"/>
          </a:p>
          <a:p>
            <a:r>
              <a:rPr lang="en-US" dirty="0"/>
              <a:t>Review syllabus</a:t>
            </a:r>
          </a:p>
          <a:p>
            <a:endParaRPr lang="en-US" dirty="0"/>
          </a:p>
          <a:p>
            <a:r>
              <a:rPr lang="en-US" dirty="0"/>
              <a:t>Source control management &amp; </a:t>
            </a:r>
            <a:r>
              <a:rPr lang="en-US" dirty="0" err="1"/>
              <a:t>Git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855" y="1752502"/>
            <a:ext cx="1946711" cy="194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38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498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Role of IT operations staff:</a:t>
            </a:r>
          </a:p>
          <a:p>
            <a:pPr lvl="1"/>
            <a:r>
              <a:rPr lang="en-US" dirty="0"/>
              <a:t>Gatekeepers for all IT services in the organization.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“The Office of No.”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Often partitioned into specialist teams:</a:t>
            </a:r>
          </a:p>
          <a:p>
            <a:pPr lvl="2"/>
            <a:r>
              <a:rPr lang="en-US" dirty="0"/>
              <a:t>Network engineers</a:t>
            </a:r>
          </a:p>
          <a:p>
            <a:pPr lvl="2"/>
            <a:r>
              <a:rPr lang="en-US" dirty="0"/>
              <a:t>Storage engineers</a:t>
            </a:r>
          </a:p>
          <a:p>
            <a:pPr lvl="2"/>
            <a:r>
              <a:rPr lang="en-US" dirty="0"/>
              <a:t>Security analysts</a:t>
            </a:r>
          </a:p>
          <a:p>
            <a:pPr lvl="2"/>
            <a:r>
              <a:rPr lang="en-US" dirty="0"/>
              <a:t>DBAs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Architects focused on the big picture.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Ops team focused on preventing infrastructure failure.</a:t>
            </a:r>
          </a:p>
          <a:p>
            <a:pPr lvl="2"/>
            <a:r>
              <a:rPr lang="en-US" dirty="0"/>
              <a:t>“Keep the lights on.”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476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IT server builds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87356" cy="4525963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The server build process:</a:t>
            </a:r>
          </a:p>
          <a:p>
            <a:pPr lvl="1"/>
            <a:r>
              <a:rPr lang="en-US" dirty="0"/>
              <a:t>Purchase request</a:t>
            </a:r>
          </a:p>
          <a:p>
            <a:pPr lvl="1"/>
            <a:r>
              <a:rPr lang="en-US" dirty="0"/>
              <a:t>Purchase order</a:t>
            </a:r>
          </a:p>
          <a:p>
            <a:pPr lvl="1"/>
            <a:r>
              <a:rPr lang="en-US" dirty="0"/>
              <a:t>Receive components</a:t>
            </a:r>
          </a:p>
          <a:p>
            <a:pPr lvl="1"/>
            <a:r>
              <a:rPr lang="en-US" dirty="0"/>
              <a:t>Build server</a:t>
            </a:r>
          </a:p>
          <a:p>
            <a:pPr lvl="1"/>
            <a:r>
              <a:rPr lang="en-US" dirty="0"/>
              <a:t>Test build/ update firmware</a:t>
            </a:r>
          </a:p>
          <a:p>
            <a:pPr lvl="1"/>
            <a:r>
              <a:rPr lang="en-US" dirty="0"/>
              <a:t>Install OS/Hypervisor</a:t>
            </a:r>
          </a:p>
          <a:p>
            <a:pPr lvl="1"/>
            <a:r>
              <a:rPr lang="en-US" dirty="0"/>
              <a:t>Test server</a:t>
            </a:r>
          </a:p>
          <a:p>
            <a:pPr lvl="1"/>
            <a:r>
              <a:rPr lang="en-US" dirty="0"/>
              <a:t>Rack server</a:t>
            </a:r>
          </a:p>
          <a:p>
            <a:pPr lvl="1"/>
            <a:r>
              <a:rPr lang="en-US" dirty="0"/>
              <a:t>Network provisioning</a:t>
            </a:r>
          </a:p>
          <a:p>
            <a:pPr lvl="1"/>
            <a:r>
              <a:rPr lang="en-US" dirty="0"/>
              <a:t>Storage provisioning</a:t>
            </a:r>
          </a:p>
          <a:p>
            <a:pPr lvl="1"/>
            <a:r>
              <a:rPr lang="en-US" dirty="0"/>
              <a:t>Firewall provisioning</a:t>
            </a:r>
          </a:p>
          <a:p>
            <a:pPr lvl="1"/>
            <a:r>
              <a:rPr lang="en-US" dirty="0"/>
              <a:t>Application server installation</a:t>
            </a:r>
          </a:p>
          <a:p>
            <a:pPr lvl="1"/>
            <a:r>
              <a:rPr lang="en-US" dirty="0"/>
              <a:t>Backup/ Monitoring provisioning</a:t>
            </a:r>
          </a:p>
          <a:p>
            <a:pPr lvl="1"/>
            <a:r>
              <a:rPr lang="en-US" dirty="0"/>
              <a:t>Disaster recovery provisioning</a:t>
            </a:r>
          </a:p>
          <a:p>
            <a:pPr lvl="1"/>
            <a:r>
              <a:rPr lang="en-US" dirty="0"/>
              <a:t>Security testing</a:t>
            </a:r>
          </a:p>
          <a:p>
            <a:pPr lvl="1"/>
            <a:r>
              <a:rPr lang="en-US" dirty="0"/>
              <a:t>Data migration</a:t>
            </a:r>
          </a:p>
          <a:p>
            <a:pPr lvl="1"/>
            <a:r>
              <a:rPr lang="en-US" dirty="0"/>
              <a:t>Application service testing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293624">
            <a:off x="5261851" y="1702007"/>
            <a:ext cx="24644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Avenir Black"/>
                <a:cs typeface="Avenir Black"/>
              </a:rPr>
              <a:t>1 to 6 months later you have a server!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360" y="3845940"/>
            <a:ext cx="3575312" cy="266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37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Modern IT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9" b="13493"/>
          <a:stretch/>
        </p:blipFill>
        <p:spPr>
          <a:xfrm>
            <a:off x="0" y="1568591"/>
            <a:ext cx="9144000" cy="526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59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Design automated infrastructure that is repeatable and testable.</a:t>
            </a:r>
          </a:p>
          <a:p>
            <a:pPr lvl="1"/>
            <a:r>
              <a:rPr lang="en-US" dirty="0"/>
              <a:t>Humans build the machines that build the infrastructure.</a:t>
            </a:r>
          </a:p>
          <a:p>
            <a:endParaRPr lang="en-US" dirty="0"/>
          </a:p>
          <a:p>
            <a:r>
              <a:rPr lang="en-US" dirty="0"/>
              <a:t>Elimination of </a:t>
            </a:r>
            <a:r>
              <a:rPr lang="en-US" b="1" dirty="0"/>
              <a:t>snowflakes</a:t>
            </a:r>
            <a:r>
              <a:rPr lang="en-US" dirty="0"/>
              <a:t> – unique infrastructure components.</a:t>
            </a:r>
          </a:p>
          <a:p>
            <a:endParaRPr lang="en-US" dirty="0"/>
          </a:p>
          <a:p>
            <a:r>
              <a:rPr lang="en-US" dirty="0"/>
              <a:t>Infrastructure is constantly being replaced.</a:t>
            </a:r>
          </a:p>
          <a:p>
            <a:pPr lvl="1"/>
            <a:r>
              <a:rPr lang="en-US" dirty="0"/>
              <a:t>”We embrace change.”</a:t>
            </a:r>
          </a:p>
          <a:p>
            <a:endParaRPr lang="en-US" dirty="0"/>
          </a:p>
          <a:p>
            <a:r>
              <a:rPr lang="en-US" dirty="0"/>
              <a:t>Infrastructure changes are automated by a change management pipeline instead of a review board. </a:t>
            </a:r>
          </a:p>
        </p:txBody>
      </p:sp>
    </p:spTree>
    <p:extLst>
      <p:ext uri="{BB962C8B-B14F-4D97-AF65-F5344CB8AC3E}">
        <p14:creationId xmlns:p14="http://schemas.microsoft.com/office/powerpoint/2010/main" val="755280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cloud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07531" cy="47530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cloud server build process:</a:t>
            </a:r>
          </a:p>
          <a:p>
            <a:pPr lvl="1"/>
            <a:r>
              <a:rPr lang="en-US" dirty="0"/>
              <a:t>Review current computing budget quotas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Select pre-validated infrastructure stack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Deploy stack into virtual data center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Automatically load application services and data</a:t>
            </a:r>
          </a:p>
        </p:txBody>
      </p:sp>
      <p:sp>
        <p:nvSpPr>
          <p:cNvPr id="4" name="TextBox 3"/>
          <p:cNvSpPr txBox="1"/>
          <p:nvPr/>
        </p:nvSpPr>
        <p:spPr>
          <a:xfrm rot="233556">
            <a:off x="5959068" y="1501024"/>
            <a:ext cx="25434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venir Black"/>
                <a:cs typeface="Avenir Black"/>
              </a:rPr>
              <a:t>2 minutes later you have a server!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731" y="4020129"/>
            <a:ext cx="31242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62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Infrastructure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908" r="-12908"/>
          <a:stretch>
            <a:fillRect/>
          </a:stretch>
        </p:blipFill>
        <p:spPr>
          <a:xfrm>
            <a:off x="2910969" y="1417638"/>
            <a:ext cx="6539874" cy="3596679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417638"/>
            <a:ext cx="8229600" cy="512566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Scripted,</a:t>
            </a:r>
          </a:p>
          <a:p>
            <a:pPr marL="0" indent="0">
              <a:buNone/>
            </a:pPr>
            <a:r>
              <a:rPr lang="en-US" dirty="0"/>
              <a:t>automated</a:t>
            </a:r>
          </a:p>
          <a:p>
            <a:pPr marL="0" indent="0">
              <a:buNone/>
            </a:pPr>
            <a:r>
              <a:rPr lang="en-US" dirty="0"/>
              <a:t>infrastructure</a:t>
            </a:r>
          </a:p>
          <a:p>
            <a:pPr marL="0" indent="0">
              <a:buNone/>
            </a:pPr>
            <a:r>
              <a:rPr lang="en-US" dirty="0"/>
              <a:t>available on</a:t>
            </a:r>
          </a:p>
          <a:p>
            <a:pPr marL="0" indent="0">
              <a:buNone/>
            </a:pPr>
            <a:r>
              <a:rPr lang="en-US" dirty="0"/>
              <a:t>demand from a</a:t>
            </a:r>
          </a:p>
          <a:p>
            <a:pPr marL="0" indent="0">
              <a:buNone/>
            </a:pPr>
            <a:r>
              <a:rPr lang="en-US" dirty="0"/>
              <a:t>global cloud</a:t>
            </a:r>
          </a:p>
          <a:p>
            <a:pPr marL="0" indent="0">
              <a:buNone/>
            </a:pPr>
            <a:r>
              <a:rPr lang="en-US" dirty="0"/>
              <a:t>computing service.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r>
              <a:rPr lang="en-US" dirty="0"/>
              <a:t>The fastest growing form of infrastructure today.</a:t>
            </a:r>
          </a:p>
          <a:p>
            <a:endParaRPr lang="en-US" dirty="0"/>
          </a:p>
          <a:p>
            <a:r>
              <a:rPr lang="en-US" dirty="0"/>
              <a:t>Gartner: 60% of Enterprise workloads will run in the cloud by 2018.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046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this semester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dirty="0"/>
              <a:t>Source control management</a:t>
            </a:r>
          </a:p>
          <a:p>
            <a:pPr lvl="1"/>
            <a:r>
              <a:rPr lang="en-US" dirty="0"/>
              <a:t>Automation</a:t>
            </a:r>
          </a:p>
          <a:p>
            <a:pPr lvl="1"/>
            <a:r>
              <a:rPr lang="en-US" dirty="0"/>
              <a:t>Shell scripting</a:t>
            </a:r>
          </a:p>
          <a:p>
            <a:pPr lvl="1"/>
            <a:r>
              <a:rPr lang="en-US" dirty="0"/>
              <a:t>Virtualization</a:t>
            </a:r>
          </a:p>
          <a:p>
            <a:pPr lvl="1"/>
            <a:r>
              <a:rPr lang="en-US" dirty="0"/>
              <a:t>Cloud computing</a:t>
            </a:r>
          </a:p>
          <a:p>
            <a:pPr lvl="1"/>
            <a:r>
              <a:rPr lang="en-US" dirty="0"/>
              <a:t>Infrastructure definition</a:t>
            </a:r>
          </a:p>
          <a:p>
            <a:pPr lvl="1"/>
            <a:r>
              <a:rPr lang="en-US" dirty="0"/>
              <a:t>Configuration Management</a:t>
            </a:r>
          </a:p>
          <a:p>
            <a:pPr lvl="1"/>
            <a:r>
              <a:rPr lang="en-US" dirty="0"/>
              <a:t>Containers</a:t>
            </a:r>
          </a:p>
          <a:p>
            <a:pPr lvl="1"/>
            <a:r>
              <a:rPr lang="en-US" dirty="0"/>
              <a:t>Code pipelines</a:t>
            </a:r>
          </a:p>
          <a:p>
            <a:pPr lvl="1"/>
            <a:r>
              <a:rPr lang="en-US" dirty="0"/>
              <a:t>Service orchestration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728" y="1600200"/>
            <a:ext cx="2825879" cy="282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11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331" y="459524"/>
            <a:ext cx="6801048" cy="2235008"/>
          </a:xfrm>
        </p:spPr>
        <p:txBody>
          <a:bodyPr>
            <a:normAutofit fontScale="47500" lnSpcReduction="20000"/>
          </a:bodyPr>
          <a:lstStyle/>
          <a:p>
            <a:pPr marL="457200" lvl="1" indent="0" algn="ctr">
              <a:buNone/>
            </a:pPr>
            <a:endParaRPr lang="en-US" sz="4000" dirty="0"/>
          </a:p>
          <a:p>
            <a:pPr marL="457200" lvl="1" indent="0" algn="ctr">
              <a:buNone/>
            </a:pPr>
            <a:endParaRPr lang="en-US" sz="4000" dirty="0"/>
          </a:p>
          <a:p>
            <a:pPr marL="457200" lvl="1" indent="0" algn="ctr">
              <a:buNone/>
            </a:pPr>
            <a:r>
              <a:rPr lang="en-US" sz="12600" dirty="0">
                <a:solidFill>
                  <a:schemeClr val="tx2">
                    <a:lumMod val="75000"/>
                  </a:schemeClr>
                </a:solidFill>
                <a:latin typeface="Avenir Black"/>
                <a:cs typeface="Avenir Black"/>
              </a:rPr>
              <a:t>Course Syllabus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2870200"/>
            <a:ext cx="69596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92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This is a survey course and it will not turn you into a DevOps or cloud expert in 4 months.</a:t>
            </a:r>
          </a:p>
          <a:p>
            <a:endParaRPr lang="en-US" dirty="0"/>
          </a:p>
          <a:p>
            <a:r>
              <a:rPr lang="en-US" dirty="0"/>
              <a:t>It's not a management course. You will write code and work with technology every week.</a:t>
            </a:r>
          </a:p>
          <a:p>
            <a:endParaRPr lang="en-US" dirty="0"/>
          </a:p>
          <a:p>
            <a:r>
              <a:rPr lang="en-US" dirty="0"/>
              <a:t>Nobody is a true expert in all of these topics, including me. Share your knowledge and experience with the class. </a:t>
            </a:r>
          </a:p>
          <a:p>
            <a:endParaRPr lang="en-US" dirty="0"/>
          </a:p>
          <a:p>
            <a:r>
              <a:rPr lang="en-US" dirty="0"/>
              <a:t>Assignments will start out fairly prescriptive at first, but become less so over time.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410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Quotes from students last few semesters:</a:t>
            </a:r>
          </a:p>
          <a:p>
            <a:endParaRPr lang="en-US" dirty="0"/>
          </a:p>
          <a:p>
            <a:pPr lvl="1"/>
            <a:r>
              <a:rPr lang="en-US" dirty="0"/>
              <a:t>Student 1: “The home work assignments were way too easy to complete.”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Student 2: “These were the most difficult assignments in my entire grad school experience. I spent 10 or more hours on each assignment</a:t>
            </a:r>
            <a:r>
              <a:rPr lang="is-IS" dirty="0"/>
              <a:t>…”</a:t>
            </a:r>
          </a:p>
          <a:p>
            <a:pPr lvl="1"/>
            <a:endParaRPr lang="is-IS" dirty="0"/>
          </a:p>
          <a:p>
            <a:pPr lvl="1"/>
            <a:r>
              <a:rPr lang="is-IS" dirty="0"/>
              <a:t>Student 3: “I was able to take lessons from your class and apply them at work the next day!”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36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Your Instructor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2800" dirty="0"/>
              <a:t>2015 Graduate of UST GPS </a:t>
            </a:r>
            <a:br>
              <a:rPr lang="en-US" sz="2800" dirty="0"/>
            </a:br>
            <a:r>
              <a:rPr lang="en-US" sz="2800" dirty="0"/>
              <a:t>program with </a:t>
            </a:r>
            <a:br>
              <a:rPr lang="en-US" sz="2800" dirty="0"/>
            </a:br>
            <a:r>
              <a:rPr lang="en-US" sz="2800" dirty="0"/>
              <a:t>M.S. in Software Engineering </a:t>
            </a:r>
          </a:p>
          <a:p>
            <a:endParaRPr lang="en-US" sz="2800" dirty="0"/>
          </a:p>
          <a:p>
            <a:r>
              <a:rPr lang="en-US" sz="2800" dirty="0"/>
              <a:t>20+ years in IT working </a:t>
            </a:r>
            <a:br>
              <a:rPr lang="en-US" sz="2800" dirty="0"/>
            </a:br>
            <a:r>
              <a:rPr lang="en-US" sz="2800" dirty="0"/>
              <a:t>with tech startups and </a:t>
            </a:r>
            <a:br>
              <a:rPr lang="en-US" sz="2800" dirty="0"/>
            </a:br>
            <a:r>
              <a:rPr lang="en-US" sz="2800" dirty="0"/>
              <a:t>Fortune 500</a:t>
            </a:r>
          </a:p>
          <a:p>
            <a:pPr lvl="1"/>
            <a:r>
              <a:rPr lang="en-US" sz="2400" dirty="0"/>
              <a:t>Co-founded the largest datacenter</a:t>
            </a:r>
            <a:br>
              <a:rPr lang="en-US" sz="2400" dirty="0"/>
            </a:br>
            <a:r>
              <a:rPr lang="en-US" sz="2400" dirty="0"/>
              <a:t>company in Minnesota.</a:t>
            </a:r>
          </a:p>
          <a:p>
            <a:pPr lvl="1"/>
            <a:r>
              <a:rPr lang="en-US" sz="2400" dirty="0"/>
              <a:t>Currently DevOps Engineer with </a:t>
            </a:r>
            <a:r>
              <a:rPr lang="en-US" sz="2400" dirty="0" err="1"/>
              <a:t>Spok</a:t>
            </a:r>
            <a:endParaRPr lang="en-US" sz="2400" dirty="0"/>
          </a:p>
          <a:p>
            <a:pPr lvl="1"/>
            <a:endParaRPr lang="en-US" sz="2800" dirty="0"/>
          </a:p>
          <a:p>
            <a:r>
              <a:rPr lang="en-US" sz="2800" dirty="0"/>
              <a:t>AWS Certified Solutions Architect &amp; Developer</a:t>
            </a:r>
          </a:p>
          <a:p>
            <a:endParaRPr lang="en-US" sz="2800" dirty="0"/>
          </a:p>
          <a:p>
            <a:r>
              <a:rPr lang="en-US" sz="2800" dirty="0"/>
              <a:t>Hobbies include underwater photography, cycling, analog synths, and woodworking.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392" r="756"/>
          <a:stretch/>
        </p:blipFill>
        <p:spPr>
          <a:xfrm>
            <a:off x="5113992" y="1417638"/>
            <a:ext cx="3480341" cy="272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93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Grading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9066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Assignment grading is performed in a mostly automated fashion using a software test suite.</a:t>
            </a:r>
          </a:p>
          <a:p>
            <a:endParaRPr lang="en-US" dirty="0"/>
          </a:p>
          <a:p>
            <a:r>
              <a:rPr lang="en-US" dirty="0"/>
              <a:t>Assignments must pass a series of tests to receive full points. </a:t>
            </a:r>
          </a:p>
          <a:p>
            <a:pPr lvl="1"/>
            <a:r>
              <a:rPr lang="en-US" b="1" dirty="0"/>
              <a:t>#1 cause of losing points: missing files, incorrect file naming, incorrect file locations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Case in file names matters!</a:t>
            </a:r>
          </a:p>
          <a:p>
            <a:pPr lvl="1"/>
            <a:r>
              <a:rPr lang="en-US" dirty="0"/>
              <a:t>Double-check your work.</a:t>
            </a:r>
          </a:p>
          <a:p>
            <a:endParaRPr lang="en-US" dirty="0"/>
          </a:p>
          <a:p>
            <a:r>
              <a:rPr lang="en-US" dirty="0"/>
              <a:t>Assignments must meet the requirements </a:t>
            </a:r>
            <a:r>
              <a:rPr lang="en-US" b="1" dirty="0"/>
              <a:t>AND</a:t>
            </a:r>
            <a:r>
              <a:rPr lang="en-US" dirty="0"/>
              <a:t> follow good engineering practices: clarity and maintainability.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873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397" y="2290289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20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Definition: “Version control, also known as source control, is the </a:t>
            </a:r>
            <a:r>
              <a:rPr lang="en-US" sz="2800" b="1" dirty="0"/>
              <a:t>management of changes to documents</a:t>
            </a:r>
            <a:r>
              <a:rPr lang="en-US" sz="2800" dirty="0"/>
              <a:t>, computer programs, large web sites, and other collections of information.” – </a:t>
            </a:r>
            <a:r>
              <a:rPr lang="en-US" sz="2800" i="1" dirty="0"/>
              <a:t>Wikipedia</a:t>
            </a:r>
          </a:p>
          <a:p>
            <a:endParaRPr lang="en-US" sz="2800" i="1" dirty="0"/>
          </a:p>
          <a:p>
            <a:r>
              <a:rPr lang="en-US" sz="2800" dirty="0"/>
              <a:t>In our class, source control is about maintaining a history of all the changes made to code files.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264410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9174"/>
          </a:xfrm>
        </p:spPr>
        <p:txBody>
          <a:bodyPr>
            <a:normAutofit/>
          </a:bodyPr>
          <a:lstStyle/>
          <a:p>
            <a:r>
              <a:rPr lang="en-US" sz="2800" dirty="0"/>
              <a:t>We use source control systems to:</a:t>
            </a:r>
          </a:p>
          <a:p>
            <a:pPr lvl="1"/>
            <a:r>
              <a:rPr lang="en-US" sz="2000" dirty="0"/>
              <a:t>Store and track changes in software source code and application configurations (or most any sort of text-based artifact)</a:t>
            </a:r>
          </a:p>
          <a:p>
            <a:pPr lvl="1"/>
            <a:r>
              <a:rPr lang="en-US" sz="2000" dirty="0"/>
              <a:t>Maintain different releases of software code</a:t>
            </a:r>
          </a:p>
          <a:p>
            <a:pPr lvl="1"/>
            <a:r>
              <a:rPr lang="en-US" sz="2000" dirty="0"/>
              <a:t>Effectively collaborate as a team on a single set of artifacts</a:t>
            </a:r>
          </a:p>
          <a:p>
            <a:pPr lvl="1"/>
            <a:endParaRPr lang="en-US" sz="2000" dirty="0"/>
          </a:p>
          <a:p>
            <a:r>
              <a:rPr lang="en-US" sz="2400" dirty="0"/>
              <a:t>First systems was SCCS, written in 1972 by </a:t>
            </a:r>
            <a:r>
              <a:rPr lang="en-US" sz="2400" dirty="0" err="1"/>
              <a:t>Rochkind</a:t>
            </a:r>
            <a:r>
              <a:rPr lang="en-US" sz="2400" dirty="0"/>
              <a:t> at Bell Labs.</a:t>
            </a:r>
          </a:p>
          <a:p>
            <a:endParaRPr lang="en-US" sz="2400" dirty="0"/>
          </a:p>
          <a:p>
            <a:r>
              <a:rPr lang="en-US" sz="2400" dirty="0"/>
              <a:t>Then came RCS, CVS, and Subversion</a:t>
            </a:r>
          </a:p>
          <a:p>
            <a:pPr lvl="1"/>
            <a:r>
              <a:rPr lang="en-US" sz="2000" dirty="0"/>
              <a:t>Dozens of commercial solutions available: Perforce, </a:t>
            </a:r>
            <a:r>
              <a:rPr lang="en-US" sz="2000" dirty="0" err="1"/>
              <a:t>ClearCase</a:t>
            </a:r>
            <a:r>
              <a:rPr lang="en-US" sz="2000" dirty="0"/>
              <a:t>, Microsoft TFS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 Management</a:t>
            </a:r>
          </a:p>
        </p:txBody>
      </p:sp>
    </p:spTree>
    <p:extLst>
      <p:ext uri="{BB962C8B-B14F-4D97-AF65-F5344CB8AC3E}">
        <p14:creationId xmlns:p14="http://schemas.microsoft.com/office/powerpoint/2010/main" val="1085794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source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Local</a:t>
            </a:r>
          </a:p>
          <a:p>
            <a:pPr lvl="1"/>
            <a:r>
              <a:rPr lang="en-US" dirty="0"/>
              <a:t>Simple file </a:t>
            </a:r>
          </a:p>
          <a:p>
            <a:pPr marL="457200" lvl="1" indent="0">
              <a:buNone/>
            </a:pPr>
            <a:r>
              <a:rPr lang="en-US" dirty="0"/>
              <a:t>versioning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RCS</a:t>
            </a:r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774" y="1600200"/>
            <a:ext cx="4830653" cy="41261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83774" y="5726383"/>
            <a:ext cx="3711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Image from https://</a:t>
            </a:r>
            <a:r>
              <a:rPr lang="en-US" sz="800" dirty="0" err="1"/>
              <a:t>git-scm.com</a:t>
            </a:r>
            <a:r>
              <a:rPr lang="en-US" sz="800" dirty="0"/>
              <a:t>/book/en/v2/Getting-Started-About-Version-Control</a:t>
            </a:r>
          </a:p>
        </p:txBody>
      </p:sp>
    </p:spTree>
    <p:extLst>
      <p:ext uri="{BB962C8B-B14F-4D97-AF65-F5344CB8AC3E}">
        <p14:creationId xmlns:p14="http://schemas.microsoft.com/office/powerpoint/2010/main" val="28209656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source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Centralized</a:t>
            </a:r>
          </a:p>
          <a:p>
            <a:pPr lvl="1"/>
            <a:r>
              <a:rPr lang="en-US" dirty="0"/>
              <a:t>Team approach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Everyone works</a:t>
            </a:r>
          </a:p>
          <a:p>
            <a:pPr marL="457200" lvl="1" indent="0">
              <a:buNone/>
            </a:pPr>
            <a:r>
              <a:rPr lang="en-US" dirty="0"/>
              <a:t>on same files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Central server = </a:t>
            </a:r>
            <a:br>
              <a:rPr lang="en-US" dirty="0"/>
            </a:br>
            <a:r>
              <a:rPr lang="en-US" dirty="0"/>
              <a:t>single point of failure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Hard to branch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Example: Subversion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255" y="1785267"/>
            <a:ext cx="4889940" cy="34006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34255" y="5298180"/>
            <a:ext cx="3711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Image from https://</a:t>
            </a:r>
            <a:r>
              <a:rPr lang="en-US" sz="800" dirty="0" err="1"/>
              <a:t>git-scm.com</a:t>
            </a:r>
            <a:r>
              <a:rPr lang="en-US" sz="800" dirty="0"/>
              <a:t>/book/en/v2/Getting-Started-About-Version-Control</a:t>
            </a:r>
          </a:p>
        </p:txBody>
      </p:sp>
    </p:spTree>
    <p:extLst>
      <p:ext uri="{BB962C8B-B14F-4D97-AF65-F5344CB8AC3E}">
        <p14:creationId xmlns:p14="http://schemas.microsoft.com/office/powerpoint/2010/main" val="3677034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source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Distributed</a:t>
            </a:r>
          </a:p>
          <a:p>
            <a:pPr lvl="1"/>
            <a:r>
              <a:rPr lang="en-US" dirty="0"/>
              <a:t>Uses distributed team approach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Everyone works</a:t>
            </a:r>
          </a:p>
          <a:p>
            <a:pPr marL="457200" lvl="1" indent="0">
              <a:buNone/>
            </a:pPr>
            <a:r>
              <a:rPr lang="en-US" dirty="0"/>
              <a:t>on their </a:t>
            </a:r>
            <a:r>
              <a:rPr lang="en-US" u="sng" dirty="0"/>
              <a:t>own</a:t>
            </a:r>
            <a:r>
              <a:rPr lang="en-US" dirty="0"/>
              <a:t> set of files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Easy to branch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Need to handle merge</a:t>
            </a:r>
          </a:p>
          <a:p>
            <a:pPr marL="457200" lvl="1" indent="0">
              <a:buNone/>
            </a:pPr>
            <a:r>
              <a:rPr lang="en-US" dirty="0"/>
              <a:t>conflicts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Example: </a:t>
            </a:r>
            <a:r>
              <a:rPr lang="en-US" dirty="0" err="1"/>
              <a:t>Git</a:t>
            </a:r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594" y="1417638"/>
            <a:ext cx="4217725" cy="50505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16100" y="6468161"/>
            <a:ext cx="3711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Image from https://</a:t>
            </a:r>
            <a:r>
              <a:rPr lang="en-US" sz="800" dirty="0" err="1"/>
              <a:t>git-scm.com</a:t>
            </a:r>
            <a:r>
              <a:rPr lang="en-US" sz="800" dirty="0"/>
              <a:t>/book/en/v2/Getting-Started-About-Version-Control</a:t>
            </a:r>
          </a:p>
        </p:txBody>
      </p:sp>
    </p:spTree>
    <p:extLst>
      <p:ext uri="{BB962C8B-B14F-4D97-AF65-F5344CB8AC3E}">
        <p14:creationId xmlns:p14="http://schemas.microsoft.com/office/powerpoint/2010/main" val="42276037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Most popular open source distributed source control management system.</a:t>
            </a:r>
          </a:p>
          <a:p>
            <a:endParaRPr lang="en-US" dirty="0"/>
          </a:p>
          <a:p>
            <a:r>
              <a:rPr lang="en-US" dirty="0"/>
              <a:t>Initially designed by Linus Torvalds (Linux) in 2005.</a:t>
            </a:r>
          </a:p>
          <a:p>
            <a:endParaRPr lang="en-US" dirty="0"/>
          </a:p>
          <a:p>
            <a:r>
              <a:rPr lang="en-US" dirty="0"/>
              <a:t>Goals:</a:t>
            </a:r>
          </a:p>
          <a:p>
            <a:pPr lvl="1"/>
            <a:r>
              <a:rPr lang="en-US" dirty="0"/>
              <a:t>Super fast patching.</a:t>
            </a:r>
          </a:p>
          <a:p>
            <a:pPr lvl="1"/>
            <a:r>
              <a:rPr lang="en-US" dirty="0"/>
              <a:t>Supports one developer or thousands of developers.</a:t>
            </a:r>
          </a:p>
          <a:p>
            <a:pPr lvl="1"/>
            <a:r>
              <a:rPr lang="en-US" dirty="0"/>
              <a:t>Designed from a file-system perspective, not a source control management perspective.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433" y="209651"/>
            <a:ext cx="1207987" cy="120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740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4000"/>
                    </a14:imgEffect>
                    <a14:imgEffect>
                      <a14:brightnessContrast contrast="-25000"/>
                    </a14:imgEffect>
                  </a14:imgLayer>
                </a14:imgProps>
              </a:ext>
            </a:extLst>
          </a:blip>
          <a:srcRect t="16062" b="-2805"/>
          <a:stretch/>
        </p:blipFill>
        <p:spPr>
          <a:xfrm>
            <a:off x="490561" y="1404228"/>
            <a:ext cx="7855823" cy="493776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i="1" dirty="0"/>
              <a:t>An Introduction to </a:t>
            </a:r>
            <a:r>
              <a:rPr lang="en-US" sz="800" i="1" dirty="0" err="1"/>
              <a:t>Git</a:t>
            </a:r>
            <a:r>
              <a:rPr lang="en-US" sz="800" i="1" dirty="0"/>
              <a:t> </a:t>
            </a:r>
            <a:r>
              <a:rPr lang="en-US" sz="800" dirty="0"/>
              <a:t>by Hiroyuki Vincent Yamazaki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16991330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6000"/>
                    </a14:imgEffect>
                    <a14:imgEffect>
                      <a14:brightnessContrast contrast="-25000"/>
                    </a14:imgEffect>
                  </a14:imgLayer>
                </a14:imgProps>
              </a:ext>
            </a:extLst>
          </a:blip>
          <a:srcRect t="19711" b="-3488"/>
          <a:stretch/>
        </p:blipFill>
        <p:spPr>
          <a:xfrm>
            <a:off x="861816" y="1635122"/>
            <a:ext cx="7232611" cy="46634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36426" y="6507678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i="1" dirty="0"/>
              <a:t>An Introduction to </a:t>
            </a:r>
            <a:r>
              <a:rPr lang="en-US" sz="800" i="1" dirty="0" err="1"/>
              <a:t>Git</a:t>
            </a:r>
            <a:r>
              <a:rPr lang="en-US" sz="800" i="1" dirty="0"/>
              <a:t> </a:t>
            </a:r>
            <a:r>
              <a:rPr lang="en-US" sz="800" dirty="0"/>
              <a:t>by Hiroyuki Vincent Yamazaki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2042104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Introduce yourself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Your name</a:t>
            </a:r>
            <a:r>
              <a:rPr lang="mr-IN" dirty="0"/>
              <a:t>…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What do you hope to learn in this class?</a:t>
            </a:r>
          </a:p>
        </p:txBody>
      </p:sp>
    </p:spTree>
    <p:extLst>
      <p:ext uri="{BB962C8B-B14F-4D97-AF65-F5344CB8AC3E}">
        <p14:creationId xmlns:p14="http://schemas.microsoft.com/office/powerpoint/2010/main" val="6434036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5000"/>
                    </a14:imgEffect>
                    <a14:imgEffect>
                      <a14:brightnessContrast contrast="-25000"/>
                    </a14:imgEffect>
                  </a14:imgLayer>
                </a14:imgProps>
              </a:ext>
            </a:extLst>
          </a:blip>
          <a:srcRect t="17393" b="-2609"/>
          <a:stretch/>
        </p:blipFill>
        <p:spPr>
          <a:xfrm>
            <a:off x="1196332" y="1795010"/>
            <a:ext cx="6682763" cy="44805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i="1" dirty="0"/>
              <a:t>An Introduction to </a:t>
            </a:r>
            <a:r>
              <a:rPr lang="en-US" sz="800" i="1" dirty="0" err="1"/>
              <a:t>Git</a:t>
            </a:r>
            <a:r>
              <a:rPr lang="en-US" sz="800" i="1" dirty="0"/>
              <a:t> </a:t>
            </a:r>
            <a:r>
              <a:rPr lang="en-US" sz="800" dirty="0"/>
              <a:t>by Hiroyuki Vincent Yamazaki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File(s)</a:t>
            </a:r>
          </a:p>
        </p:txBody>
      </p:sp>
    </p:spTree>
    <p:extLst>
      <p:ext uri="{BB962C8B-B14F-4D97-AF65-F5344CB8AC3E}">
        <p14:creationId xmlns:p14="http://schemas.microsoft.com/office/powerpoint/2010/main" val="16597433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a new project: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init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  <a:p>
            <a:r>
              <a:rPr lang="en-US" dirty="0"/>
              <a:t>Download an existing project: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clone &lt;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url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i="1" dirty="0"/>
              <a:t>An Introduction to </a:t>
            </a:r>
            <a:r>
              <a:rPr lang="en-US" sz="800" i="1" dirty="0" err="1"/>
              <a:t>Git</a:t>
            </a:r>
            <a:r>
              <a:rPr lang="en-US" sz="800" i="1" dirty="0"/>
              <a:t> </a:t>
            </a:r>
            <a:r>
              <a:rPr lang="en-US" sz="800" dirty="0"/>
              <a:t>by Hiroyuki Vincent Yamazaki</a:t>
            </a:r>
          </a:p>
        </p:txBody>
      </p:sp>
    </p:spTree>
    <p:extLst>
      <p:ext uri="{BB962C8B-B14F-4D97-AF65-F5344CB8AC3E}">
        <p14:creationId xmlns:p14="http://schemas.microsoft.com/office/powerpoint/2010/main" val="7306188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Git</a:t>
            </a:r>
            <a:r>
              <a:rPr lang="en-US" dirty="0"/>
              <a:t> works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8000"/>
                    </a14:imgEffect>
                    <a14:imgEffect>
                      <a14:brightnessContrast contras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38203" y="1244337"/>
            <a:ext cx="6211215" cy="54722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i="1" dirty="0"/>
              <a:t>An Introduction to </a:t>
            </a:r>
            <a:r>
              <a:rPr lang="en-US" sz="800" i="1" dirty="0" err="1"/>
              <a:t>Git</a:t>
            </a:r>
            <a:r>
              <a:rPr lang="en-US" sz="800" i="1" dirty="0"/>
              <a:t> </a:t>
            </a:r>
            <a:r>
              <a:rPr lang="en-US" sz="800" dirty="0"/>
              <a:t>by Hiroyuki Vincent Yamazaki</a:t>
            </a:r>
          </a:p>
        </p:txBody>
      </p:sp>
    </p:spTree>
    <p:extLst>
      <p:ext uri="{BB962C8B-B14F-4D97-AF65-F5344CB8AC3E}">
        <p14:creationId xmlns:p14="http://schemas.microsoft.com/office/powerpoint/2010/main" val="23477813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command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6000"/>
                    </a14:imgEffect>
                    <a14:imgEffect>
                      <a14:brightnessContrast contras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716" y="1417638"/>
            <a:ext cx="7861955" cy="47849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i="1" dirty="0"/>
              <a:t>An Introduction to </a:t>
            </a:r>
            <a:r>
              <a:rPr lang="en-US" sz="800" i="1" dirty="0" err="1"/>
              <a:t>Git</a:t>
            </a:r>
            <a:r>
              <a:rPr lang="en-US" sz="800" i="1" dirty="0"/>
              <a:t> </a:t>
            </a:r>
            <a:r>
              <a:rPr lang="en-US" sz="800" dirty="0"/>
              <a:t>by Hiroyuki Vincent Yamazaki</a:t>
            </a:r>
          </a:p>
        </p:txBody>
      </p:sp>
    </p:spTree>
    <p:extLst>
      <p:ext uri="{BB962C8B-B14F-4D97-AF65-F5344CB8AC3E}">
        <p14:creationId xmlns:p14="http://schemas.microsoft.com/office/powerpoint/2010/main" val="3937795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 command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9000"/>
                    </a14:imgEffect>
                    <a14:imgEffect>
                      <a14:brightnessContrast contras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4143" y="1776750"/>
            <a:ext cx="7777113" cy="39862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i="1" dirty="0"/>
              <a:t>An Introduction to </a:t>
            </a:r>
            <a:r>
              <a:rPr lang="en-US" sz="800" i="1" dirty="0" err="1"/>
              <a:t>Git</a:t>
            </a:r>
            <a:r>
              <a:rPr lang="en-US" sz="800" i="1" dirty="0"/>
              <a:t> </a:t>
            </a:r>
            <a:r>
              <a:rPr lang="en-US" sz="800" dirty="0"/>
              <a:t>by Hiroyuki Vincent Yamazaki</a:t>
            </a:r>
          </a:p>
        </p:txBody>
      </p:sp>
    </p:spTree>
    <p:extLst>
      <p:ext uri="{BB962C8B-B14F-4D97-AF65-F5344CB8AC3E}">
        <p14:creationId xmlns:p14="http://schemas.microsoft.com/office/powerpoint/2010/main" val="5112080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Git</a:t>
            </a:r>
            <a:r>
              <a:rPr lang="en-US" dirty="0"/>
              <a:t>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36290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Git</a:t>
            </a:r>
            <a:r>
              <a:rPr lang="en-US" dirty="0"/>
              <a:t> only creates new files when a file is modified.</a:t>
            </a:r>
          </a:p>
          <a:p>
            <a:r>
              <a:rPr lang="en-US" dirty="0" err="1"/>
              <a:t>Git</a:t>
            </a:r>
            <a:r>
              <a:rPr lang="en-US" dirty="0"/>
              <a:t> stores references to files.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68" y="3346095"/>
            <a:ext cx="8066864" cy="30792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56095" y="6509621"/>
            <a:ext cx="31470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Image from https://</a:t>
            </a:r>
            <a:r>
              <a:rPr lang="en-US" sz="800" dirty="0" err="1"/>
              <a:t>git-scm.com</a:t>
            </a:r>
            <a:r>
              <a:rPr lang="en-US" sz="800" dirty="0"/>
              <a:t>/book/en/v2/Getting-Started-</a:t>
            </a:r>
            <a:r>
              <a:rPr lang="en-US" sz="800" dirty="0" err="1"/>
              <a:t>Git</a:t>
            </a:r>
            <a:r>
              <a:rPr lang="en-US" sz="800" dirty="0"/>
              <a:t>-Basics</a:t>
            </a:r>
          </a:p>
        </p:txBody>
      </p:sp>
    </p:spTree>
    <p:extLst>
      <p:ext uri="{BB962C8B-B14F-4D97-AF65-F5344CB8AC3E}">
        <p14:creationId xmlns:p14="http://schemas.microsoft.com/office/powerpoint/2010/main" val="7278202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Commits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Commits contain:</a:t>
            </a:r>
          </a:p>
          <a:p>
            <a:endParaRPr lang="en-US" dirty="0"/>
          </a:p>
          <a:p>
            <a:pPr lvl="1"/>
            <a:r>
              <a:rPr lang="en-US" dirty="0"/>
              <a:t>SHA-1 checksum (Commit Hash)</a:t>
            </a:r>
          </a:p>
          <a:p>
            <a:pPr lvl="1"/>
            <a:r>
              <a:rPr lang="en-US" dirty="0"/>
              <a:t>Author</a:t>
            </a:r>
          </a:p>
          <a:p>
            <a:pPr lvl="1"/>
            <a:r>
              <a:rPr lang="en-US" dirty="0"/>
              <a:t>Date</a:t>
            </a:r>
          </a:p>
          <a:p>
            <a:pPr lvl="1"/>
            <a:r>
              <a:rPr lang="en-US" dirty="0"/>
              <a:t>Message</a:t>
            </a:r>
          </a:p>
          <a:p>
            <a:pPr lvl="1"/>
            <a:r>
              <a:rPr lang="en-US" dirty="0"/>
              <a:t>Reference to parent commit(s)</a:t>
            </a:r>
          </a:p>
          <a:p>
            <a:pPr lvl="1"/>
            <a:r>
              <a:rPr lang="en-US" dirty="0"/>
              <a:t>Tree</a:t>
            </a:r>
          </a:p>
          <a:p>
            <a:pPr lvl="2"/>
            <a:r>
              <a:rPr lang="en-US" dirty="0"/>
              <a:t>Contains references to all the files in the snapshot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i="1" dirty="0"/>
              <a:t>An Introduction to </a:t>
            </a:r>
            <a:r>
              <a:rPr lang="en-US" sz="800" i="1" dirty="0" err="1"/>
              <a:t>Git</a:t>
            </a:r>
            <a:r>
              <a:rPr lang="en-US" sz="800" i="1" dirty="0"/>
              <a:t> </a:t>
            </a:r>
            <a:r>
              <a:rPr lang="en-US" sz="800" dirty="0"/>
              <a:t>by Hiroyuki Vincent Yamazaki</a:t>
            </a:r>
          </a:p>
        </p:txBody>
      </p:sp>
    </p:spTree>
    <p:extLst>
      <p:ext uri="{BB962C8B-B14F-4D97-AF65-F5344CB8AC3E}">
        <p14:creationId xmlns:p14="http://schemas.microsoft.com/office/powerpoint/2010/main" val="695436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Checkout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3000"/>
                    </a14:imgEffect>
                    <a14:imgEffect>
                      <a14:brightnessContrast contrast="-2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9703" y="1809540"/>
            <a:ext cx="6764594" cy="42683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i="1" dirty="0"/>
              <a:t>An Introduction to </a:t>
            </a:r>
            <a:r>
              <a:rPr lang="en-US" sz="800" i="1" dirty="0" err="1"/>
              <a:t>Git</a:t>
            </a:r>
            <a:r>
              <a:rPr lang="en-US" sz="800" i="1" dirty="0"/>
              <a:t> </a:t>
            </a:r>
            <a:r>
              <a:rPr lang="en-US" sz="800" dirty="0"/>
              <a:t>by Hiroyuki Vincent Yamazaki</a:t>
            </a:r>
          </a:p>
        </p:txBody>
      </p:sp>
    </p:spTree>
    <p:extLst>
      <p:ext uri="{BB962C8B-B14F-4D97-AF65-F5344CB8AC3E}">
        <p14:creationId xmlns:p14="http://schemas.microsoft.com/office/powerpoint/2010/main" val="15789362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Collaboration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5000"/>
                    </a14:imgEffect>
                    <a14:imgEffect>
                      <a14:brightnessContrast contrast="-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358" y="1417639"/>
            <a:ext cx="5631059" cy="49594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i="1" dirty="0"/>
              <a:t>An Introduction to </a:t>
            </a:r>
            <a:r>
              <a:rPr lang="en-US" sz="800" i="1" dirty="0" err="1"/>
              <a:t>Git</a:t>
            </a:r>
            <a:r>
              <a:rPr lang="en-US" sz="800" i="1" dirty="0"/>
              <a:t> </a:t>
            </a:r>
            <a:r>
              <a:rPr lang="en-US" sz="800" dirty="0"/>
              <a:t>by Hiroyuki Vincent Yamazaki</a:t>
            </a:r>
          </a:p>
        </p:txBody>
      </p:sp>
    </p:spTree>
    <p:extLst>
      <p:ext uri="{BB962C8B-B14F-4D97-AF65-F5344CB8AC3E}">
        <p14:creationId xmlns:p14="http://schemas.microsoft.com/office/powerpoint/2010/main" val="14509752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Collaboration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3000"/>
                    </a14:imgEffect>
                    <a14:imgEffect>
                      <a14:brightnessContrast contrast="-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1850" y="1417638"/>
            <a:ext cx="7663319" cy="49861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i="1" dirty="0"/>
              <a:t>An Introduction to </a:t>
            </a:r>
            <a:r>
              <a:rPr lang="en-US" sz="800" i="1" dirty="0" err="1"/>
              <a:t>Git</a:t>
            </a:r>
            <a:r>
              <a:rPr lang="en-US" sz="800" i="1" dirty="0"/>
              <a:t> </a:t>
            </a:r>
            <a:r>
              <a:rPr lang="en-US" sz="800" dirty="0"/>
              <a:t>by Hiroyuki Vincent Yamazaki</a:t>
            </a:r>
          </a:p>
        </p:txBody>
      </p:sp>
    </p:spTree>
    <p:extLst>
      <p:ext uri="{BB962C8B-B14F-4D97-AF65-F5344CB8AC3E}">
        <p14:creationId xmlns:p14="http://schemas.microsoft.com/office/powerpoint/2010/main" val="1763326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</a:t>
            </a:r>
            <a:r>
              <a:rPr lang="en-US" dirty="0" err="1"/>
              <a:t>DevOps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hedge-maze_odolphie_flickr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729"/>
            <a:ext cx="9144000" cy="61211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2942" y="1417638"/>
            <a:ext cx="5126319" cy="1384995"/>
          </a:xfrm>
          <a:prstGeom prst="rect">
            <a:avLst/>
          </a:prstGeom>
          <a:solidFill>
            <a:schemeClr val="tx1">
              <a:alpha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r>
              <a:rPr lang="en-US" sz="4200" dirty="0">
                <a:solidFill>
                  <a:srgbClr val="FFFFFF"/>
                </a:solidFill>
              </a:rPr>
              <a:t>When do we consider software done</a:t>
            </a:r>
            <a:r>
              <a:rPr lang="en-US" sz="4200" dirty="0">
                <a:solidFill>
                  <a:srgbClr val="FFFFFF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135853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remote repository is a copy of the local repository hosted on a network.</a:t>
            </a:r>
          </a:p>
          <a:p>
            <a:endParaRPr lang="en-US" dirty="0"/>
          </a:p>
          <a:p>
            <a:r>
              <a:rPr lang="en-US" dirty="0"/>
              <a:t>Other people can </a:t>
            </a:r>
            <a:r>
              <a:rPr lang="en-US" b="1" dirty="0"/>
              <a:t>clone</a:t>
            </a:r>
            <a:r>
              <a:rPr lang="en-US" dirty="0"/>
              <a:t> the remote repository to download their own copy.</a:t>
            </a:r>
          </a:p>
          <a:p>
            <a:endParaRPr lang="en-US" dirty="0"/>
          </a:p>
          <a:p>
            <a:r>
              <a:rPr lang="en-US" dirty="0"/>
              <a:t>GitHub provides a place to host a remote repository.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i="1" dirty="0"/>
              <a:t>An Introduction to </a:t>
            </a:r>
            <a:r>
              <a:rPr lang="en-US" sz="800" i="1" dirty="0" err="1"/>
              <a:t>Git</a:t>
            </a:r>
            <a:r>
              <a:rPr lang="en-US" sz="800" i="1" dirty="0"/>
              <a:t> </a:t>
            </a:r>
            <a:r>
              <a:rPr lang="en-US" sz="800" dirty="0"/>
              <a:t>by Hiroyuki Vincent Yamazaki</a:t>
            </a:r>
          </a:p>
        </p:txBody>
      </p:sp>
    </p:spTree>
    <p:extLst>
      <p:ext uri="{BB962C8B-B14F-4D97-AF65-F5344CB8AC3E}">
        <p14:creationId xmlns:p14="http://schemas.microsoft.com/office/powerpoint/2010/main" val="10237877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Branch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4000"/>
                    </a14:imgEffect>
                    <a14:imgEffect>
                      <a14:brightnessContrast contras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6580" y="2172929"/>
            <a:ext cx="7309925" cy="33535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i="1" dirty="0"/>
              <a:t>An Introduction to </a:t>
            </a:r>
            <a:r>
              <a:rPr lang="en-US" sz="800" i="1" dirty="0" err="1"/>
              <a:t>Git</a:t>
            </a:r>
            <a:r>
              <a:rPr lang="en-US" sz="800" i="1" dirty="0"/>
              <a:t> </a:t>
            </a:r>
            <a:r>
              <a:rPr lang="en-US" sz="800" dirty="0"/>
              <a:t>by Hiroyuki Vincent Yamazaki</a:t>
            </a:r>
          </a:p>
        </p:txBody>
      </p:sp>
    </p:spTree>
    <p:extLst>
      <p:ext uri="{BB962C8B-B14F-4D97-AF65-F5344CB8AC3E}">
        <p14:creationId xmlns:p14="http://schemas.microsoft.com/office/powerpoint/2010/main" val="17229828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Branch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3000"/>
                    </a14:imgEffect>
                    <a14:imgEffect>
                      <a14:brightnessContrast contrast="-27000"/>
                    </a14:imgEffect>
                  </a14:imgLayer>
                </a14:imgProps>
              </a:ext>
            </a:extLst>
          </a:blip>
          <a:srcRect t="-6713" b="6713"/>
          <a:stretch/>
        </p:blipFill>
        <p:spPr>
          <a:xfrm>
            <a:off x="1418783" y="1117448"/>
            <a:ext cx="6712055" cy="54481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i="1" dirty="0"/>
              <a:t>An Introduction to </a:t>
            </a:r>
            <a:r>
              <a:rPr lang="en-US" sz="800" i="1" dirty="0" err="1"/>
              <a:t>Git</a:t>
            </a:r>
            <a:r>
              <a:rPr lang="en-US" sz="800" i="1" dirty="0"/>
              <a:t> </a:t>
            </a:r>
            <a:r>
              <a:rPr lang="en-US" sz="800" dirty="0"/>
              <a:t>by Hiroyuki Vincent Yamazaki</a:t>
            </a:r>
          </a:p>
        </p:txBody>
      </p:sp>
    </p:spTree>
    <p:extLst>
      <p:ext uri="{BB962C8B-B14F-4D97-AF65-F5344CB8AC3E}">
        <p14:creationId xmlns:p14="http://schemas.microsoft.com/office/powerpoint/2010/main" val="10434854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Branch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5000"/>
                    </a14:imgEffect>
                    <a14:imgEffect>
                      <a14:brightnessContrast contrast="-26000"/>
                    </a14:imgEffect>
                  </a14:imgLayer>
                </a14:imgProps>
              </a:ext>
            </a:extLst>
          </a:blip>
          <a:srcRect t="-5403" b="5403"/>
          <a:stretch/>
        </p:blipFill>
        <p:spPr>
          <a:xfrm>
            <a:off x="1007806" y="1276465"/>
            <a:ext cx="7678994" cy="50770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i="1" dirty="0"/>
              <a:t>An Introduction to </a:t>
            </a:r>
            <a:r>
              <a:rPr lang="en-US" sz="800" i="1" dirty="0" err="1"/>
              <a:t>Git</a:t>
            </a:r>
            <a:r>
              <a:rPr lang="en-US" sz="800" i="1" dirty="0"/>
              <a:t> </a:t>
            </a:r>
            <a:r>
              <a:rPr lang="en-US" sz="800" dirty="0"/>
              <a:t>by Hiroyuki Vincent Yamazaki</a:t>
            </a:r>
          </a:p>
        </p:txBody>
      </p:sp>
    </p:spTree>
    <p:extLst>
      <p:ext uri="{BB962C8B-B14F-4D97-AF65-F5344CB8AC3E}">
        <p14:creationId xmlns:p14="http://schemas.microsoft.com/office/powerpoint/2010/main" val="8373352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Merge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3000"/>
                    </a14:imgEffect>
                    <a14:imgEffect>
                      <a14:brightnessContrast contras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9987" y="1902065"/>
            <a:ext cx="7384026" cy="40095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i="1" dirty="0"/>
              <a:t>An Introduction to </a:t>
            </a:r>
            <a:r>
              <a:rPr lang="en-US" sz="800" i="1" dirty="0" err="1"/>
              <a:t>Git</a:t>
            </a:r>
            <a:r>
              <a:rPr lang="en-US" sz="800" i="1" dirty="0"/>
              <a:t> </a:t>
            </a:r>
            <a:r>
              <a:rPr lang="en-US" sz="800" dirty="0"/>
              <a:t>by Hiroyuki Vincent Yamazaki</a:t>
            </a:r>
          </a:p>
        </p:txBody>
      </p:sp>
    </p:spTree>
    <p:extLst>
      <p:ext uri="{BB962C8B-B14F-4D97-AF65-F5344CB8AC3E}">
        <p14:creationId xmlns:p14="http://schemas.microsoft.com/office/powerpoint/2010/main" val="12054401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Merge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4000"/>
                    </a14:imgEffect>
                    <a14:imgEffect>
                      <a14:brightnessContrast contrast="-2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7159" y="1417638"/>
            <a:ext cx="6129681" cy="50967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i="1" dirty="0"/>
              <a:t>An Introduction to </a:t>
            </a:r>
            <a:r>
              <a:rPr lang="en-US" sz="800" i="1" dirty="0" err="1"/>
              <a:t>Git</a:t>
            </a:r>
            <a:r>
              <a:rPr lang="en-US" sz="800" i="1" dirty="0"/>
              <a:t> </a:t>
            </a:r>
            <a:r>
              <a:rPr lang="en-US" sz="800" dirty="0"/>
              <a:t>by Hiroyuki Vincent Yamazaki</a:t>
            </a:r>
          </a:p>
        </p:txBody>
      </p:sp>
    </p:spTree>
    <p:extLst>
      <p:ext uri="{BB962C8B-B14F-4D97-AF65-F5344CB8AC3E}">
        <p14:creationId xmlns:p14="http://schemas.microsoft.com/office/powerpoint/2010/main" val="18443062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The best way to learn </a:t>
            </a:r>
            <a:r>
              <a:rPr lang="en-US" dirty="0" err="1"/>
              <a:t>Git</a:t>
            </a:r>
            <a:r>
              <a:rPr lang="en-US" dirty="0"/>
              <a:t> is by using the </a:t>
            </a:r>
            <a:r>
              <a:rPr lang="en-US" dirty="0" err="1"/>
              <a:t>git</a:t>
            </a:r>
            <a:r>
              <a:rPr lang="en-US" dirty="0"/>
              <a:t> command using a command line interface (terminal shell)</a:t>
            </a:r>
          </a:p>
          <a:p>
            <a:endParaRPr lang="en-US" dirty="0"/>
          </a:p>
          <a:p>
            <a:r>
              <a:rPr lang="en-US" dirty="0"/>
              <a:t>You can also use graphical </a:t>
            </a:r>
            <a:r>
              <a:rPr lang="en-US" dirty="0" err="1"/>
              <a:t>Git</a:t>
            </a:r>
            <a:r>
              <a:rPr lang="en-US" dirty="0"/>
              <a:t> clients such as Source Tree</a:t>
            </a:r>
          </a:p>
          <a:p>
            <a:pPr lvl="1"/>
            <a:r>
              <a:rPr lang="en-US" dirty="0"/>
              <a:t>These are very helpful when working with large teams</a:t>
            </a:r>
          </a:p>
          <a:p>
            <a:pPr lvl="1"/>
            <a:endParaRPr lang="en-US" dirty="0"/>
          </a:p>
          <a:p>
            <a:r>
              <a:rPr lang="en-US" dirty="0"/>
              <a:t>Refer to </a:t>
            </a:r>
            <a:r>
              <a:rPr lang="en-US" dirty="0" err="1"/>
              <a:t>Git</a:t>
            </a:r>
            <a:r>
              <a:rPr lang="en-US" dirty="0"/>
              <a:t> Hands-On Guide</a:t>
            </a:r>
          </a:p>
          <a:p>
            <a:endParaRPr lang="en-US" dirty="0"/>
          </a:p>
          <a:p>
            <a:r>
              <a:rPr lang="en-US" dirty="0"/>
              <a:t>Book: https://</a:t>
            </a:r>
            <a:r>
              <a:rPr lang="en-US" dirty="0" err="1"/>
              <a:t>git-scm.com</a:t>
            </a:r>
            <a:r>
              <a:rPr lang="en-US" dirty="0"/>
              <a:t>/book/en/v2</a:t>
            </a:r>
          </a:p>
        </p:txBody>
      </p:sp>
    </p:spTree>
    <p:extLst>
      <p:ext uri="{BB962C8B-B14F-4D97-AF65-F5344CB8AC3E}">
        <p14:creationId xmlns:p14="http://schemas.microsoft.com/office/powerpoint/2010/main" val="26207000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11885"/>
          </a:xfrm>
        </p:spPr>
        <p:txBody>
          <a:bodyPr numCol="2">
            <a:normAutofit lnSpcReduction="10000"/>
          </a:bodyPr>
          <a:lstStyle/>
          <a:p>
            <a:pPr marL="0" indent="0">
              <a:buNone/>
            </a:pPr>
            <a:r>
              <a:rPr lang="en-US" sz="1100" b="1" dirty="0" err="1"/>
              <a:t>MacOS</a:t>
            </a:r>
            <a:r>
              <a:rPr lang="en-US" sz="1100" b="1" dirty="0"/>
              <a:t> Commands:</a:t>
            </a:r>
          </a:p>
          <a:p>
            <a:pPr marL="0" indent="0">
              <a:buNone/>
            </a:pPr>
            <a:r>
              <a:rPr lang="en-US" sz="1100" dirty="0"/>
              <a:t> </a:t>
            </a:r>
          </a:p>
          <a:p>
            <a:pPr marL="0" indent="0">
              <a:buNone/>
            </a:pPr>
            <a:r>
              <a:rPr lang="en-US" sz="1100" dirty="0" err="1"/>
              <a:t>mkdir</a:t>
            </a:r>
            <a:r>
              <a:rPr lang="en-US" sz="1100" dirty="0"/>
              <a:t> project1</a:t>
            </a:r>
          </a:p>
          <a:p>
            <a:pPr marL="0" indent="0">
              <a:buNone/>
            </a:pPr>
            <a:r>
              <a:rPr lang="en-US" sz="1100" dirty="0"/>
              <a:t>$ cd project1</a:t>
            </a:r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</a:t>
            </a:r>
            <a:r>
              <a:rPr lang="en-US" sz="1100" dirty="0" err="1"/>
              <a:t>init</a:t>
            </a:r>
            <a:r>
              <a:rPr lang="en-US" sz="1100" dirty="0"/>
              <a:t>     </a:t>
            </a:r>
          </a:p>
          <a:p>
            <a:pPr marL="0" indent="0">
              <a:buNone/>
            </a:pPr>
            <a:r>
              <a:rPr lang="en-US" sz="1100" dirty="0"/>
              <a:t>$ touch </a:t>
            </a:r>
            <a:r>
              <a:rPr lang="en-US" sz="1100" dirty="0" err="1"/>
              <a:t>data.json</a:t>
            </a:r>
            <a:r>
              <a:rPr lang="en-US" sz="1100" dirty="0"/>
              <a:t> </a:t>
            </a:r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status</a:t>
            </a:r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add </a:t>
            </a:r>
            <a:r>
              <a:rPr lang="en-US" sz="1100" dirty="0" err="1"/>
              <a:t>data.json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commit -m “my first commit”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$ touch </a:t>
            </a:r>
            <a:r>
              <a:rPr lang="en-US" sz="1100" dirty="0" err="1"/>
              <a:t>nginx.conf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status</a:t>
            </a:r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add </a:t>
            </a:r>
            <a:r>
              <a:rPr lang="en-US" sz="1100" dirty="0" err="1"/>
              <a:t>nginx.conf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commit -m “add web configuration file”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checkout &lt;1</a:t>
            </a:r>
            <a:r>
              <a:rPr lang="en-US" sz="1100" baseline="30000" dirty="0"/>
              <a:t>st</a:t>
            </a:r>
            <a:r>
              <a:rPr lang="en-US" sz="1100" dirty="0"/>
              <a:t> commit hash&gt;</a:t>
            </a:r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checkout &lt;2</a:t>
            </a:r>
            <a:r>
              <a:rPr lang="en-US" sz="1100" baseline="30000" dirty="0"/>
              <a:t>nd</a:t>
            </a:r>
            <a:r>
              <a:rPr lang="en-US" sz="1100" dirty="0"/>
              <a:t> commit hash&gt;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branch develop</a:t>
            </a:r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checkout develop</a:t>
            </a:r>
          </a:p>
          <a:p>
            <a:pPr marL="0" indent="0">
              <a:buNone/>
            </a:pPr>
            <a:r>
              <a:rPr lang="en-US" sz="1100" dirty="0"/>
              <a:t>$ touch </a:t>
            </a:r>
            <a:r>
              <a:rPr lang="en-US" sz="1100" dirty="0" err="1"/>
              <a:t>index.html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add *</a:t>
            </a:r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commit -m “add homepage”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checkout master</a:t>
            </a:r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merge develop master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b="1" dirty="0"/>
              <a:t>Windows Commands: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mkdir</a:t>
            </a:r>
            <a:r>
              <a:rPr lang="en-US" sz="1100" dirty="0"/>
              <a:t> project1</a:t>
            </a:r>
          </a:p>
          <a:p>
            <a:pPr marL="0" indent="0">
              <a:buNone/>
            </a:pPr>
            <a:r>
              <a:rPr lang="en-US" sz="1100" dirty="0"/>
              <a:t>$ cd project1</a:t>
            </a:r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</a:t>
            </a:r>
            <a:r>
              <a:rPr lang="en-US" sz="1100" dirty="0" err="1"/>
              <a:t>init</a:t>
            </a:r>
            <a:r>
              <a:rPr lang="en-US" sz="1100" dirty="0"/>
              <a:t>     (use </a:t>
            </a:r>
            <a:r>
              <a:rPr lang="en-US" sz="1100" dirty="0" err="1"/>
              <a:t>gitup</a:t>
            </a:r>
            <a:r>
              <a:rPr lang="en-US" sz="1100" dirty="0"/>
              <a:t> for visual learning)</a:t>
            </a:r>
          </a:p>
          <a:p>
            <a:pPr marL="0" indent="0">
              <a:buNone/>
            </a:pPr>
            <a:r>
              <a:rPr lang="en-US" sz="1100" dirty="0"/>
              <a:t>$ ECHO &gt;&gt; </a:t>
            </a:r>
            <a:r>
              <a:rPr lang="en-US" sz="1100" dirty="0" err="1"/>
              <a:t>data.json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status</a:t>
            </a:r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add </a:t>
            </a:r>
            <a:r>
              <a:rPr lang="en-US" sz="1100" dirty="0" err="1"/>
              <a:t>data.json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commit -m “my first commit”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$ ECHO &gt;&gt; </a:t>
            </a:r>
            <a:r>
              <a:rPr lang="en-US" sz="1100" dirty="0" err="1"/>
              <a:t>nginx.conf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status</a:t>
            </a:r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add </a:t>
            </a:r>
            <a:r>
              <a:rPr lang="en-US" sz="1100" dirty="0" err="1"/>
              <a:t>nginx.conf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commit -m “add web configuration file”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checkout &lt;1</a:t>
            </a:r>
            <a:r>
              <a:rPr lang="en-US" sz="1100" baseline="30000" dirty="0"/>
              <a:t>st</a:t>
            </a:r>
            <a:r>
              <a:rPr lang="en-US" sz="1100" dirty="0"/>
              <a:t> commit hash&gt;</a:t>
            </a:r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checkout &lt;2</a:t>
            </a:r>
            <a:r>
              <a:rPr lang="en-US" sz="1100" baseline="30000" dirty="0"/>
              <a:t>nd</a:t>
            </a:r>
            <a:r>
              <a:rPr lang="en-US" sz="1100" dirty="0"/>
              <a:t> commit hash&gt;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branch develop</a:t>
            </a:r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checkout develop</a:t>
            </a:r>
          </a:p>
          <a:p>
            <a:pPr marL="0" indent="0">
              <a:buNone/>
            </a:pPr>
            <a:r>
              <a:rPr lang="en-US" sz="1100" dirty="0"/>
              <a:t>$ ECHO &gt;&gt; </a:t>
            </a:r>
            <a:r>
              <a:rPr lang="en-US" sz="1100" dirty="0" err="1"/>
              <a:t>index.html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add *</a:t>
            </a:r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commit -m “add homepage”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checkout master</a:t>
            </a:r>
          </a:p>
          <a:p>
            <a:pPr marL="0" indent="0">
              <a:buNone/>
            </a:pPr>
            <a:r>
              <a:rPr lang="en-US" sz="1100" dirty="0"/>
              <a:t>$ </a:t>
            </a:r>
            <a:r>
              <a:rPr lang="en-US" sz="1100" dirty="0" err="1"/>
              <a:t>git</a:t>
            </a:r>
            <a:r>
              <a:rPr lang="en-US" sz="1100" dirty="0"/>
              <a:t> merge develop master</a:t>
            </a:r>
          </a:p>
          <a:p>
            <a:pPr marL="0" indent="0">
              <a:buNone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114668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Assignment 1: Set up accounts</a:t>
            </a:r>
          </a:p>
          <a:p>
            <a:r>
              <a:rPr lang="en-US" dirty="0"/>
              <a:t>Read </a:t>
            </a:r>
            <a:r>
              <a:rPr lang="en-US" i="1" dirty="0" err="1"/>
              <a:t>Git</a:t>
            </a:r>
            <a:r>
              <a:rPr lang="en-US" i="1" dirty="0"/>
              <a:t> Hands On Guide</a:t>
            </a:r>
          </a:p>
          <a:p>
            <a:r>
              <a:rPr lang="en-US" dirty="0"/>
              <a:t>Read </a:t>
            </a:r>
            <a:r>
              <a:rPr lang="en-US" i="1" dirty="0"/>
              <a:t>Linux Hands On Guide</a:t>
            </a:r>
          </a:p>
          <a:p>
            <a:r>
              <a:rPr lang="en-US"/>
              <a:t>Watch Lecture 2 videos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183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defined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software done when a developer finishes writing the code? </a:t>
            </a:r>
          </a:p>
          <a:p>
            <a:endParaRPr lang="en-US" dirty="0"/>
          </a:p>
          <a:p>
            <a:r>
              <a:rPr lang="en-US" dirty="0"/>
              <a:t>How about when it’s reviewed? </a:t>
            </a:r>
          </a:p>
          <a:p>
            <a:endParaRPr lang="en-US" dirty="0"/>
          </a:p>
          <a:p>
            <a:r>
              <a:rPr lang="en-US" dirty="0"/>
              <a:t>Maybe when it’s tested?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683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defined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Software is done when it’s delivered to the customer.</a:t>
            </a:r>
          </a:p>
          <a:p>
            <a:pPr lvl="1"/>
            <a:r>
              <a:rPr lang="en-US" dirty="0"/>
              <a:t>(And then the process starts all over again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Software doesn’t provide any value to anyone until it’s actually used.</a:t>
            </a:r>
          </a:p>
          <a:p>
            <a:endParaRPr lang="en-US" dirty="0"/>
          </a:p>
          <a:p>
            <a:r>
              <a:rPr lang="en-US" dirty="0"/>
              <a:t>DevOps is primarily concerned with this software delivery lifecycle.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421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defined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DevOps is a </a:t>
            </a:r>
            <a:r>
              <a:rPr lang="en-US" b="1" dirty="0"/>
              <a:t>culture</a:t>
            </a:r>
            <a:r>
              <a:rPr lang="en-US" dirty="0"/>
              <a:t> that embraces </a:t>
            </a:r>
            <a:r>
              <a:rPr lang="en-US" b="1" dirty="0"/>
              <a:t>collaboration</a:t>
            </a:r>
            <a:r>
              <a:rPr lang="en-US" dirty="0"/>
              <a:t> and </a:t>
            </a:r>
            <a:r>
              <a:rPr lang="en-US" b="1" dirty="0"/>
              <a:t>automation</a:t>
            </a:r>
            <a:r>
              <a:rPr lang="en-US" dirty="0"/>
              <a:t> to accelerate the process of software delivery and infrastructure change.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-- </a:t>
            </a:r>
            <a:r>
              <a:rPr lang="en-US" sz="1800" dirty="0"/>
              <a:t>My definition loosely based on Wikipedia</a:t>
            </a:r>
          </a:p>
        </p:txBody>
      </p:sp>
    </p:spTree>
    <p:extLst>
      <p:ext uri="{BB962C8B-B14F-4D97-AF65-F5344CB8AC3E}">
        <p14:creationId xmlns:p14="http://schemas.microsoft.com/office/powerpoint/2010/main" val="729556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826" y="1835057"/>
            <a:ext cx="4774974" cy="453145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DevOps</a:t>
            </a:r>
            <a:r>
              <a:rPr lang="en-US" dirty="0"/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0209" y="2582740"/>
            <a:ext cx="32558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methodology combining multiple practices within the IT organization.</a:t>
            </a:r>
          </a:p>
        </p:txBody>
      </p:sp>
    </p:spTree>
    <p:extLst>
      <p:ext uri="{BB962C8B-B14F-4D97-AF65-F5344CB8AC3E}">
        <p14:creationId xmlns:p14="http://schemas.microsoft.com/office/powerpoint/2010/main" val="870420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8779</TotalTime>
  <Words>1786</Words>
  <Application>Microsoft Macintosh PowerPoint</Application>
  <PresentationFormat>On-screen Show (4:3)</PresentationFormat>
  <Paragraphs>387</Paragraphs>
  <Slides>58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Avenir Black</vt:lpstr>
      <vt:lpstr>Calibri</vt:lpstr>
      <vt:lpstr>Consolas</vt:lpstr>
      <vt:lpstr>Mangal</vt:lpstr>
      <vt:lpstr>Office Theme</vt:lpstr>
      <vt:lpstr>DevOps &amp; Cloud Infrastructure SEIS 665 Week 1: Git</vt:lpstr>
      <vt:lpstr>Agenda</vt:lpstr>
      <vt:lpstr>About Your Instructor</vt:lpstr>
      <vt:lpstr>Introduce yourself</vt:lpstr>
      <vt:lpstr>What’s DevOps</vt:lpstr>
      <vt:lpstr>DevOps defined</vt:lpstr>
      <vt:lpstr>DevOps defined</vt:lpstr>
      <vt:lpstr>DevOps defined</vt:lpstr>
      <vt:lpstr>What is DevOps?</vt:lpstr>
      <vt:lpstr>What is DevOps?</vt:lpstr>
      <vt:lpstr>What is DevOps?</vt:lpstr>
      <vt:lpstr>Velocity</vt:lpstr>
      <vt:lpstr>Why does DevOps matter?</vt:lpstr>
      <vt:lpstr>PowerPoint Presentation</vt:lpstr>
      <vt:lpstr>PowerPoint Presentation</vt:lpstr>
      <vt:lpstr>PowerPoint Presentation</vt:lpstr>
      <vt:lpstr>Infrastructure</vt:lpstr>
      <vt:lpstr>Traditional IT</vt:lpstr>
      <vt:lpstr>Traditional IT</vt:lpstr>
      <vt:lpstr>Traditional IT</vt:lpstr>
      <vt:lpstr>Traditional IT server builds</vt:lpstr>
      <vt:lpstr>Modern IT</vt:lpstr>
      <vt:lpstr>Modern IT</vt:lpstr>
      <vt:lpstr>Modern cloud servers</vt:lpstr>
      <vt:lpstr>Cloud Infrastructure</vt:lpstr>
      <vt:lpstr>Topics this semester</vt:lpstr>
      <vt:lpstr>PowerPoint Presentation</vt:lpstr>
      <vt:lpstr>Syllabus Notes</vt:lpstr>
      <vt:lpstr>Assignments</vt:lpstr>
      <vt:lpstr>Assignment Grading</vt:lpstr>
      <vt:lpstr>Attendance</vt:lpstr>
      <vt:lpstr>Source Control Management</vt:lpstr>
      <vt:lpstr>Source Control Management</vt:lpstr>
      <vt:lpstr>Types of source control</vt:lpstr>
      <vt:lpstr>Types of source control</vt:lpstr>
      <vt:lpstr>Types of source control</vt:lpstr>
      <vt:lpstr>Git</vt:lpstr>
      <vt:lpstr>File</vt:lpstr>
      <vt:lpstr>File</vt:lpstr>
      <vt:lpstr>File(s)</vt:lpstr>
      <vt:lpstr>Creating a Project</vt:lpstr>
      <vt:lpstr>How Git works</vt:lpstr>
      <vt:lpstr>Add command</vt:lpstr>
      <vt:lpstr>Commit command</vt:lpstr>
      <vt:lpstr>How Git Works</vt:lpstr>
      <vt:lpstr>Git Commits</vt:lpstr>
      <vt:lpstr>Git Checkout</vt:lpstr>
      <vt:lpstr>Git Collaboration</vt:lpstr>
      <vt:lpstr>Git Collaboration</vt:lpstr>
      <vt:lpstr>Remote Repository</vt:lpstr>
      <vt:lpstr>Git Branch</vt:lpstr>
      <vt:lpstr>Git Branch</vt:lpstr>
      <vt:lpstr>Git Branch</vt:lpstr>
      <vt:lpstr>Git Merge</vt:lpstr>
      <vt:lpstr>Git Merge</vt:lpstr>
      <vt:lpstr>Git Hands-on</vt:lpstr>
      <vt:lpstr>Git Hands-on</vt:lpstr>
      <vt:lpstr>Homework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</dc:title>
  <dc:creator>Jason Baker</dc:creator>
  <cp:lastModifiedBy>Microsoft Office User</cp:lastModifiedBy>
  <cp:revision>159</cp:revision>
  <dcterms:created xsi:type="dcterms:W3CDTF">2016-03-17T15:27:29Z</dcterms:created>
  <dcterms:modified xsi:type="dcterms:W3CDTF">2018-01-31T02:44:08Z</dcterms:modified>
</cp:coreProperties>
</file>